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Garet" charset="1" panose="00000000000000000000"/>
      <p:regular r:id="rId12"/>
    </p:embeddedFont>
    <p:embeddedFont>
      <p:font typeface="Garet Bold" charset="1" panose="00000000000000000000"/>
      <p:regular r:id="rId13"/>
    </p:embeddedFont>
    <p:embeddedFont>
      <p:font typeface="Poppins" charset="1" panose="00000500000000000000"/>
      <p:regular r:id="rId14"/>
    </p:embeddedFont>
    <p:embeddedFont>
      <p:font typeface="Poppins Bold" charset="1" panose="000008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6111" y="349538"/>
            <a:ext cx="17695777" cy="9587924"/>
            <a:chOff x="0" y="0"/>
            <a:chExt cx="4660616" cy="25252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60616" cy="2525215"/>
            </a:xfrm>
            <a:custGeom>
              <a:avLst/>
              <a:gdLst/>
              <a:ahLst/>
              <a:cxnLst/>
              <a:rect r="r" b="b" t="t" l="l"/>
              <a:pathLst>
                <a:path h="2525215" w="4660616">
                  <a:moveTo>
                    <a:pt x="24500" y="0"/>
                  </a:moveTo>
                  <a:lnTo>
                    <a:pt x="4636116" y="0"/>
                  </a:lnTo>
                  <a:cubicBezTo>
                    <a:pt x="4649647" y="0"/>
                    <a:pt x="4660616" y="10969"/>
                    <a:pt x="4660616" y="24500"/>
                  </a:cubicBezTo>
                  <a:lnTo>
                    <a:pt x="4660616" y="2500715"/>
                  </a:lnTo>
                  <a:cubicBezTo>
                    <a:pt x="4660616" y="2507212"/>
                    <a:pt x="4658035" y="2513444"/>
                    <a:pt x="4653440" y="2518039"/>
                  </a:cubicBezTo>
                  <a:cubicBezTo>
                    <a:pt x="4648846" y="2522633"/>
                    <a:pt x="4642614" y="2525215"/>
                    <a:pt x="4636116" y="2525215"/>
                  </a:cubicBezTo>
                  <a:lnTo>
                    <a:pt x="24500" y="2525215"/>
                  </a:lnTo>
                  <a:cubicBezTo>
                    <a:pt x="10969" y="2525215"/>
                    <a:pt x="0" y="2514246"/>
                    <a:pt x="0" y="2500715"/>
                  </a:cubicBezTo>
                  <a:lnTo>
                    <a:pt x="0" y="24500"/>
                  </a:lnTo>
                  <a:cubicBezTo>
                    <a:pt x="0" y="10969"/>
                    <a:pt x="10969" y="0"/>
                    <a:pt x="24500" y="0"/>
                  </a:cubicBezTo>
                  <a:close/>
                </a:path>
              </a:pathLst>
            </a:custGeom>
            <a:solidFill>
              <a:srgbClr val="FFFFFF">
                <a:alpha val="21961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660616" cy="25633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232059" y="3663714"/>
            <a:ext cx="15802662" cy="1530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99"/>
              </a:lnSpc>
            </a:pPr>
            <a:r>
              <a:rPr lang="en-US" sz="9999" spc="-449">
                <a:solidFill>
                  <a:srgbClr val="E4E4E4"/>
                </a:solidFill>
                <a:latin typeface="Garet"/>
                <a:ea typeface="Garet"/>
                <a:cs typeface="Garet"/>
                <a:sym typeface="Garet"/>
              </a:rPr>
              <a:t>Учёт личных расходов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7205441" y="7938431"/>
            <a:ext cx="5091835" cy="530226"/>
            <a:chOff x="0" y="0"/>
            <a:chExt cx="6789113" cy="7069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53864"/>
              <a:ext cx="599239" cy="599239"/>
            </a:xfrm>
            <a:custGeom>
              <a:avLst/>
              <a:gdLst/>
              <a:ahLst/>
              <a:cxnLst/>
              <a:rect r="r" b="b" t="t" l="l"/>
              <a:pathLst>
                <a:path h="599239" w="599239">
                  <a:moveTo>
                    <a:pt x="0" y="0"/>
                  </a:moveTo>
                  <a:lnTo>
                    <a:pt x="599239" y="0"/>
                  </a:lnTo>
                  <a:lnTo>
                    <a:pt x="599239" y="599239"/>
                  </a:lnTo>
                  <a:lnTo>
                    <a:pt x="0" y="5992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810197" y="-57150"/>
              <a:ext cx="5978916" cy="7641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899"/>
                </a:lnSpc>
                <a:spcBef>
                  <a:spcPct val="0"/>
                </a:spcBef>
              </a:pPr>
              <a:r>
                <a:rPr lang="en-US" b="true" sz="3499" spc="-157">
                  <a:solidFill>
                    <a:srgbClr val="FFFFF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Яндекс Лицей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00807" y="8939320"/>
            <a:ext cx="736517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Автор: Дерендяев Александр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95767" y="8939320"/>
            <a:ext cx="474734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2025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55921" y="9035349"/>
            <a:ext cx="1274721" cy="45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457830" y="867809"/>
            <a:ext cx="15246861" cy="424180"/>
            <a:chOff x="0" y="0"/>
            <a:chExt cx="20329148" cy="565573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85725"/>
              <a:ext cx="2893520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Обо мне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4195510" y="-85725"/>
              <a:ext cx="673803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Актуальность и решение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2561403" y="-85725"/>
              <a:ext cx="369099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Перспективы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7272385" y="-85725"/>
              <a:ext cx="3056762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Контакты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D007E">
                <a:alpha val="100000"/>
              </a:srgbClr>
            </a:gs>
            <a:gs pos="50000">
              <a:srgbClr val="270D38">
                <a:alpha val="100000"/>
              </a:srgbClr>
            </a:gs>
            <a:gs pos="100000">
              <a:srgbClr val="38283C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7932" y="1940440"/>
            <a:ext cx="12648551" cy="3564919"/>
            <a:chOff x="0" y="0"/>
            <a:chExt cx="2356681" cy="6642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56681" cy="664216"/>
            </a:xfrm>
            <a:custGeom>
              <a:avLst/>
              <a:gdLst/>
              <a:ahLst/>
              <a:cxnLst/>
              <a:rect r="r" b="b" t="t" l="l"/>
              <a:pathLst>
                <a:path h="664216" w="2356681">
                  <a:moveTo>
                    <a:pt x="34276" y="0"/>
                  </a:moveTo>
                  <a:lnTo>
                    <a:pt x="2322404" y="0"/>
                  </a:lnTo>
                  <a:cubicBezTo>
                    <a:pt x="2331495" y="0"/>
                    <a:pt x="2340213" y="3611"/>
                    <a:pt x="2346641" y="10039"/>
                  </a:cubicBezTo>
                  <a:cubicBezTo>
                    <a:pt x="2353069" y="16467"/>
                    <a:pt x="2356681" y="25186"/>
                    <a:pt x="2356681" y="34276"/>
                  </a:cubicBezTo>
                  <a:lnTo>
                    <a:pt x="2356681" y="629940"/>
                  </a:lnTo>
                  <a:cubicBezTo>
                    <a:pt x="2356681" y="639031"/>
                    <a:pt x="2353069" y="647749"/>
                    <a:pt x="2346641" y="654177"/>
                  </a:cubicBezTo>
                  <a:cubicBezTo>
                    <a:pt x="2340213" y="660605"/>
                    <a:pt x="2331495" y="664216"/>
                    <a:pt x="2322404" y="664216"/>
                  </a:cubicBezTo>
                  <a:lnTo>
                    <a:pt x="34276" y="664216"/>
                  </a:lnTo>
                  <a:cubicBezTo>
                    <a:pt x="25186" y="664216"/>
                    <a:pt x="16467" y="660605"/>
                    <a:pt x="10039" y="654177"/>
                  </a:cubicBezTo>
                  <a:cubicBezTo>
                    <a:pt x="3611" y="647749"/>
                    <a:pt x="0" y="639031"/>
                    <a:pt x="0" y="629940"/>
                  </a:cubicBezTo>
                  <a:lnTo>
                    <a:pt x="0" y="34276"/>
                  </a:lnTo>
                  <a:cubicBezTo>
                    <a:pt x="0" y="25186"/>
                    <a:pt x="3611" y="16467"/>
                    <a:pt x="10039" y="10039"/>
                  </a:cubicBezTo>
                  <a:cubicBezTo>
                    <a:pt x="16467" y="3611"/>
                    <a:pt x="25186" y="0"/>
                    <a:pt x="3427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63232">
                    <a:alpha val="78000"/>
                  </a:srgbClr>
                </a:gs>
                <a:gs pos="100000">
                  <a:srgbClr val="A57A6E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2356681" cy="730891"/>
            </a:xfrm>
            <a:prstGeom prst="rect">
              <a:avLst/>
            </a:prstGeom>
          </p:spPr>
          <p:txBody>
            <a:bodyPr anchor="ctr" rtlCol="false" tIns="80959" lIns="80959" bIns="80959" rIns="80959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067457" y="1940440"/>
            <a:ext cx="3569446" cy="3563747"/>
            <a:chOff x="0" y="0"/>
            <a:chExt cx="1165771" cy="11639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65771" cy="1163910"/>
            </a:xfrm>
            <a:custGeom>
              <a:avLst/>
              <a:gdLst/>
              <a:ahLst/>
              <a:cxnLst/>
              <a:rect r="r" b="b" t="t" l="l"/>
              <a:pathLst>
                <a:path h="1163910" w="1165771">
                  <a:moveTo>
                    <a:pt x="121461" y="0"/>
                  </a:moveTo>
                  <a:lnTo>
                    <a:pt x="1044310" y="0"/>
                  </a:lnTo>
                  <a:cubicBezTo>
                    <a:pt x="1076524" y="0"/>
                    <a:pt x="1107418" y="12797"/>
                    <a:pt x="1130196" y="35575"/>
                  </a:cubicBezTo>
                  <a:cubicBezTo>
                    <a:pt x="1152974" y="58353"/>
                    <a:pt x="1165771" y="89247"/>
                    <a:pt x="1165771" y="121461"/>
                  </a:cubicBezTo>
                  <a:lnTo>
                    <a:pt x="1165771" y="1042449"/>
                  </a:lnTo>
                  <a:cubicBezTo>
                    <a:pt x="1165771" y="1074663"/>
                    <a:pt x="1152974" y="1105557"/>
                    <a:pt x="1130196" y="1128335"/>
                  </a:cubicBezTo>
                  <a:cubicBezTo>
                    <a:pt x="1107418" y="1151113"/>
                    <a:pt x="1076524" y="1163910"/>
                    <a:pt x="1044310" y="1163910"/>
                  </a:cubicBezTo>
                  <a:lnTo>
                    <a:pt x="121461" y="1163910"/>
                  </a:lnTo>
                  <a:cubicBezTo>
                    <a:pt x="54380" y="1163910"/>
                    <a:pt x="0" y="1109530"/>
                    <a:pt x="0" y="1042449"/>
                  </a:cubicBezTo>
                  <a:lnTo>
                    <a:pt x="0" y="121461"/>
                  </a:lnTo>
                  <a:cubicBezTo>
                    <a:pt x="0" y="89247"/>
                    <a:pt x="12797" y="58353"/>
                    <a:pt x="35575" y="35575"/>
                  </a:cubicBezTo>
                  <a:cubicBezTo>
                    <a:pt x="58353" y="12797"/>
                    <a:pt x="89247" y="0"/>
                    <a:pt x="12146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79" r="0" b="-79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799001" y="3768724"/>
            <a:ext cx="9989748" cy="1374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>
                <a:solidFill>
                  <a:srgbClr val="E4E4E4"/>
                </a:solidFill>
                <a:latin typeface="Garet"/>
                <a:ea typeface="Garet"/>
                <a:cs typeface="Garet"/>
                <a:sym typeface="Garet"/>
              </a:rPr>
              <a:t>Разрозненные заметки и таблицы, отсутствует единый учёт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99001" y="2407640"/>
            <a:ext cx="5719377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50"/>
              </a:lnSpc>
            </a:pPr>
            <a:r>
              <a:rPr lang="en-US" sz="7500" spc="-337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Проблема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457830" y="867809"/>
            <a:ext cx="15246861" cy="424180"/>
            <a:chOff x="0" y="0"/>
            <a:chExt cx="20329148" cy="565573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85725"/>
              <a:ext cx="2893520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Обо мне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4195510" y="-85725"/>
              <a:ext cx="673803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b="true" sz="27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Актуальность и решение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2561403" y="-85725"/>
              <a:ext cx="369099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Перспективы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7272385" y="-85725"/>
              <a:ext cx="3056762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Контакты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57932" y="5888741"/>
            <a:ext cx="12648551" cy="3785868"/>
            <a:chOff x="0" y="0"/>
            <a:chExt cx="4401465" cy="131741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401465" cy="1317413"/>
            </a:xfrm>
            <a:custGeom>
              <a:avLst/>
              <a:gdLst/>
              <a:ahLst/>
              <a:cxnLst/>
              <a:rect r="r" b="b" t="t" l="l"/>
              <a:pathLst>
                <a:path h="1317413" w="4401465">
                  <a:moveTo>
                    <a:pt x="34276" y="0"/>
                  </a:moveTo>
                  <a:lnTo>
                    <a:pt x="4367189" y="0"/>
                  </a:lnTo>
                  <a:cubicBezTo>
                    <a:pt x="4376280" y="0"/>
                    <a:pt x="4384998" y="3611"/>
                    <a:pt x="4391426" y="10039"/>
                  </a:cubicBezTo>
                  <a:cubicBezTo>
                    <a:pt x="4397854" y="16467"/>
                    <a:pt x="4401465" y="25186"/>
                    <a:pt x="4401465" y="34276"/>
                  </a:cubicBezTo>
                  <a:lnTo>
                    <a:pt x="4401465" y="1283137"/>
                  </a:lnTo>
                  <a:cubicBezTo>
                    <a:pt x="4401465" y="1302067"/>
                    <a:pt x="4386119" y="1317413"/>
                    <a:pt x="4367189" y="1317413"/>
                  </a:cubicBezTo>
                  <a:lnTo>
                    <a:pt x="34276" y="1317413"/>
                  </a:lnTo>
                  <a:cubicBezTo>
                    <a:pt x="25186" y="1317413"/>
                    <a:pt x="16467" y="1313802"/>
                    <a:pt x="10039" y="1307374"/>
                  </a:cubicBezTo>
                  <a:cubicBezTo>
                    <a:pt x="3611" y="1300946"/>
                    <a:pt x="0" y="1292227"/>
                    <a:pt x="0" y="1283137"/>
                  </a:cubicBezTo>
                  <a:lnTo>
                    <a:pt x="0" y="34276"/>
                  </a:lnTo>
                  <a:cubicBezTo>
                    <a:pt x="0" y="25186"/>
                    <a:pt x="3611" y="16467"/>
                    <a:pt x="10039" y="10039"/>
                  </a:cubicBezTo>
                  <a:cubicBezTo>
                    <a:pt x="16467" y="3611"/>
                    <a:pt x="25186" y="0"/>
                    <a:pt x="3427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4401465" cy="1384088"/>
            </a:xfrm>
            <a:prstGeom prst="rect">
              <a:avLst/>
            </a:prstGeom>
          </p:spPr>
          <p:txBody>
            <a:bodyPr anchor="ctr" rtlCol="false" tIns="38449" lIns="38449" bIns="38449" rIns="38449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931472" y="7423150"/>
            <a:ext cx="10937021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00"/>
              </a:lnSpc>
            </a:pPr>
            <a:r>
              <a:rPr lang="en-US" sz="3500">
                <a:solidFill>
                  <a:srgbClr val="E4E4E4"/>
                </a:solidFill>
                <a:latin typeface="Garet"/>
                <a:ea typeface="Garet"/>
                <a:cs typeface="Garet"/>
                <a:sym typeface="Garet"/>
              </a:rPr>
              <a:t>PyQt6‑приложение, которое хранит операции в SQLite, показывает баланс и статистику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99001" y="6277636"/>
            <a:ext cx="12268456" cy="1029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20"/>
              </a:lnSpc>
            </a:pPr>
            <a:r>
              <a:rPr lang="en-US" sz="7569" spc="-34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Решение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8679" y="1967844"/>
            <a:ext cx="17033868" cy="7467954"/>
            <a:chOff x="0" y="0"/>
            <a:chExt cx="4486286" cy="19668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86286" cy="1966869"/>
            </a:xfrm>
            <a:custGeom>
              <a:avLst/>
              <a:gdLst/>
              <a:ahLst/>
              <a:cxnLst/>
              <a:rect r="r" b="b" t="t" l="l"/>
              <a:pathLst>
                <a:path h="1966869" w="4486286">
                  <a:moveTo>
                    <a:pt x="25452" y="0"/>
                  </a:moveTo>
                  <a:lnTo>
                    <a:pt x="4460834" y="0"/>
                  </a:lnTo>
                  <a:cubicBezTo>
                    <a:pt x="4467584" y="0"/>
                    <a:pt x="4474058" y="2682"/>
                    <a:pt x="4478832" y="7455"/>
                  </a:cubicBezTo>
                  <a:cubicBezTo>
                    <a:pt x="4483605" y="12228"/>
                    <a:pt x="4486286" y="18702"/>
                    <a:pt x="4486286" y="25452"/>
                  </a:cubicBezTo>
                  <a:lnTo>
                    <a:pt x="4486286" y="1941416"/>
                  </a:lnTo>
                  <a:cubicBezTo>
                    <a:pt x="4486286" y="1955473"/>
                    <a:pt x="4474891" y="1966869"/>
                    <a:pt x="4460834" y="1966869"/>
                  </a:cubicBezTo>
                  <a:lnTo>
                    <a:pt x="25452" y="1966869"/>
                  </a:lnTo>
                  <a:cubicBezTo>
                    <a:pt x="18702" y="1966869"/>
                    <a:pt x="12228" y="1964187"/>
                    <a:pt x="7455" y="1959414"/>
                  </a:cubicBezTo>
                  <a:cubicBezTo>
                    <a:pt x="2682" y="1954641"/>
                    <a:pt x="0" y="1948167"/>
                    <a:pt x="0" y="1941416"/>
                  </a:cubicBezTo>
                  <a:lnTo>
                    <a:pt x="0" y="25452"/>
                  </a:lnTo>
                  <a:cubicBezTo>
                    <a:pt x="0" y="18702"/>
                    <a:pt x="2682" y="12228"/>
                    <a:pt x="7455" y="7455"/>
                  </a:cubicBezTo>
                  <a:cubicBezTo>
                    <a:pt x="12228" y="2682"/>
                    <a:pt x="18702" y="0"/>
                    <a:pt x="2545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78000"/>
                  </a:srgbClr>
                </a:gs>
                <a:gs pos="100000">
                  <a:srgbClr val="DDDDDD">
                    <a:alpha val="1482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4486286" cy="20335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57932" y="3272472"/>
            <a:ext cx="16202254" cy="2913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5"/>
              </a:lnSpc>
            </a:pPr>
            <a:r>
              <a:rPr lang="en-US" sz="3399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Архитектура:</a:t>
            </a:r>
          </a:p>
          <a:p>
            <a:pPr algn="l" marL="604511" indent="-302256" lvl="1">
              <a:lnSpc>
                <a:spcPts val="4451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auth_window.py — авторизация/регистрация с проверкой учётных данных</a:t>
            </a:r>
          </a:p>
          <a:p>
            <a:pPr algn="l" marL="604511" indent="-302256" lvl="1">
              <a:lnSpc>
                <a:spcPts val="4451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main_window.py — управление транзакциями, фильтры, поиск</a:t>
            </a:r>
          </a:p>
          <a:p>
            <a:pPr algn="l" marL="604511" indent="-302256" lvl="1">
              <a:lnSpc>
                <a:spcPts val="4451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statistics_window.py — расчёт категорий, экспорт отчёта</a:t>
            </a:r>
          </a:p>
          <a:p>
            <a:pPr algn="l" marL="604511" indent="-302256" lvl="1">
              <a:lnSpc>
                <a:spcPts val="4451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database.py — работа с SQLite (таблицы users, transactions, categories)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63845" y="2188739"/>
            <a:ext cx="14551430" cy="1003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0"/>
              </a:lnSpc>
            </a:pPr>
            <a:r>
              <a:rPr lang="en-US" sz="70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Описание реализации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7932" y="6459194"/>
            <a:ext cx="16184030" cy="2372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3"/>
              </a:lnSpc>
            </a:pPr>
            <a:r>
              <a:rPr lang="en-US" b="true" sz="339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Технологии:</a:t>
            </a:r>
          </a:p>
          <a:p>
            <a:pPr algn="l" marL="604519" indent="-302260" lvl="1">
              <a:lnSpc>
                <a:spcPts val="4507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Python, PyQt6 (виджеты: QMainWindow, QTableWidget, QComboBox, QDateEdit, QMessageBox, QLabel, QEdit) и тд</a:t>
            </a:r>
          </a:p>
          <a:p>
            <a:pPr algn="l" marL="604519" indent="-302260" lvl="1">
              <a:lnSpc>
                <a:spcPts val="4507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SQLite, sqlite3, работа с ресурсами через QPixmap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457830" y="867809"/>
            <a:ext cx="15246861" cy="424180"/>
            <a:chOff x="0" y="0"/>
            <a:chExt cx="20329148" cy="565573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85725"/>
              <a:ext cx="2893520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Обо мне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4195510" y="-85725"/>
              <a:ext cx="673803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b="true" sz="27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Актуальность и решение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2561403" y="-85725"/>
              <a:ext cx="369099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Перспективы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7272385" y="-85725"/>
              <a:ext cx="3056762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Контакты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6111" y="349538"/>
            <a:ext cx="17695777" cy="9587924"/>
            <a:chOff x="0" y="0"/>
            <a:chExt cx="4660616" cy="25252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60616" cy="2525215"/>
            </a:xfrm>
            <a:custGeom>
              <a:avLst/>
              <a:gdLst/>
              <a:ahLst/>
              <a:cxnLst/>
              <a:rect r="r" b="b" t="t" l="l"/>
              <a:pathLst>
                <a:path h="2525215" w="4660616">
                  <a:moveTo>
                    <a:pt x="24500" y="0"/>
                  </a:moveTo>
                  <a:lnTo>
                    <a:pt x="4636116" y="0"/>
                  </a:lnTo>
                  <a:cubicBezTo>
                    <a:pt x="4649647" y="0"/>
                    <a:pt x="4660616" y="10969"/>
                    <a:pt x="4660616" y="24500"/>
                  </a:cubicBezTo>
                  <a:lnTo>
                    <a:pt x="4660616" y="2500715"/>
                  </a:lnTo>
                  <a:cubicBezTo>
                    <a:pt x="4660616" y="2507212"/>
                    <a:pt x="4658035" y="2513444"/>
                    <a:pt x="4653440" y="2518039"/>
                  </a:cubicBezTo>
                  <a:cubicBezTo>
                    <a:pt x="4648846" y="2522633"/>
                    <a:pt x="4642614" y="2525215"/>
                    <a:pt x="4636116" y="2525215"/>
                  </a:cubicBezTo>
                  <a:lnTo>
                    <a:pt x="24500" y="2525215"/>
                  </a:lnTo>
                  <a:cubicBezTo>
                    <a:pt x="10969" y="2525215"/>
                    <a:pt x="0" y="2514246"/>
                    <a:pt x="0" y="2500715"/>
                  </a:cubicBezTo>
                  <a:lnTo>
                    <a:pt x="0" y="24500"/>
                  </a:lnTo>
                  <a:cubicBezTo>
                    <a:pt x="0" y="10969"/>
                    <a:pt x="10969" y="0"/>
                    <a:pt x="24500" y="0"/>
                  </a:cubicBezTo>
                  <a:close/>
                </a:path>
              </a:pathLst>
            </a:custGeom>
            <a:solidFill>
              <a:srgbClr val="FFFFFF">
                <a:alpha val="21961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660616" cy="25633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15422" y="3252735"/>
            <a:ext cx="16857156" cy="6173753"/>
          </a:xfrm>
          <a:custGeom>
            <a:avLst/>
            <a:gdLst/>
            <a:ahLst/>
            <a:cxnLst/>
            <a:rect r="r" b="b" t="t" l="l"/>
            <a:pathLst>
              <a:path h="6173753" w="16857156">
                <a:moveTo>
                  <a:pt x="0" y="0"/>
                </a:moveTo>
                <a:lnTo>
                  <a:pt x="16857156" y="0"/>
                </a:lnTo>
                <a:lnTo>
                  <a:pt x="16857156" y="6173753"/>
                </a:lnTo>
                <a:lnTo>
                  <a:pt x="0" y="61737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3702" b="-6493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57932" y="1512835"/>
            <a:ext cx="16810874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b="true" sz="8000" spc="-36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Схема базы данных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57830" y="867809"/>
            <a:ext cx="15246861" cy="424180"/>
            <a:chOff x="0" y="0"/>
            <a:chExt cx="20329148" cy="56557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85725"/>
              <a:ext cx="2893520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Обо мне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4195510" y="-85725"/>
              <a:ext cx="673803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b="true" sz="27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Актуальность и решение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2561403" y="-85725"/>
              <a:ext cx="369099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Перспективы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7272385" y="-85725"/>
              <a:ext cx="3056762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Контакты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50000">
              <a:srgbClr val="12051A">
                <a:alpha val="100000"/>
              </a:srgbClr>
            </a:gs>
            <a:gs pos="100000">
              <a:srgbClr val="580375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"/>
            </a:blip>
            <a:stretch>
              <a:fillRect l="0" t="-793" r="0" b="-79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706594" y="1962351"/>
            <a:ext cx="12037165" cy="1235736"/>
            <a:chOff x="0" y="0"/>
            <a:chExt cx="16049553" cy="1647648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6049553" cy="1647648"/>
              <a:chOff x="0" y="0"/>
              <a:chExt cx="3170282" cy="325461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170282" cy="325461"/>
              </a:xfrm>
              <a:custGeom>
                <a:avLst/>
                <a:gdLst/>
                <a:ahLst/>
                <a:cxnLst/>
                <a:rect r="r" b="b" t="t" l="l"/>
                <a:pathLst>
                  <a:path h="325461" w="3170282">
                    <a:moveTo>
                      <a:pt x="30229" y="0"/>
                    </a:moveTo>
                    <a:lnTo>
                      <a:pt x="3140053" y="0"/>
                    </a:lnTo>
                    <a:cubicBezTo>
                      <a:pt x="3148070" y="0"/>
                      <a:pt x="3155759" y="3185"/>
                      <a:pt x="3161428" y="8854"/>
                    </a:cubicBezTo>
                    <a:cubicBezTo>
                      <a:pt x="3167097" y="14523"/>
                      <a:pt x="3170282" y="22212"/>
                      <a:pt x="3170282" y="30229"/>
                    </a:cubicBezTo>
                    <a:lnTo>
                      <a:pt x="3170282" y="295232"/>
                    </a:lnTo>
                    <a:cubicBezTo>
                      <a:pt x="3170282" y="303250"/>
                      <a:pt x="3167097" y="310938"/>
                      <a:pt x="3161428" y="316607"/>
                    </a:cubicBezTo>
                    <a:cubicBezTo>
                      <a:pt x="3155759" y="322277"/>
                      <a:pt x="3148070" y="325461"/>
                      <a:pt x="3140053" y="325461"/>
                    </a:cubicBezTo>
                    <a:lnTo>
                      <a:pt x="30229" y="325461"/>
                    </a:lnTo>
                    <a:cubicBezTo>
                      <a:pt x="22212" y="325461"/>
                      <a:pt x="14523" y="322277"/>
                      <a:pt x="8854" y="316607"/>
                    </a:cubicBezTo>
                    <a:cubicBezTo>
                      <a:pt x="3185" y="310938"/>
                      <a:pt x="0" y="303250"/>
                      <a:pt x="0" y="295232"/>
                    </a:cubicBezTo>
                    <a:lnTo>
                      <a:pt x="0" y="30229"/>
                    </a:lnTo>
                    <a:cubicBezTo>
                      <a:pt x="0" y="22212"/>
                      <a:pt x="3185" y="14523"/>
                      <a:pt x="8854" y="8854"/>
                    </a:cubicBezTo>
                    <a:cubicBezTo>
                      <a:pt x="14523" y="3185"/>
                      <a:pt x="22212" y="0"/>
                      <a:pt x="3022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rnd">
                <a:solidFill>
                  <a:srgbClr val="FFFFFF"/>
                </a:solidFill>
                <a:prstDash val="solid"/>
                <a:round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66675"/>
                <a:ext cx="3170282" cy="39213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51"/>
                  </a:lnSpc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144236" y="293387"/>
              <a:ext cx="15761081" cy="11070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99"/>
                </a:lnSpc>
              </a:pPr>
              <a:r>
                <a:rPr lang="en-US" sz="4999" b="true">
                  <a:solidFill>
                    <a:srgbClr val="FFFFF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Перспективы развития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110864" y="3779112"/>
            <a:ext cx="15228625" cy="5310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28353" indent="-464177" lvl="1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Диаграммы расходов - Matplotlib</a:t>
            </a:r>
          </a:p>
          <a:p>
            <a:pPr algn="l" marL="928353" indent="-464177" lvl="1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Синхронизация с облаком и мобильными клиентами</a:t>
            </a:r>
          </a:p>
          <a:p>
            <a:pPr algn="l" marL="928353" indent="-464177" lvl="1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Мультивалютность </a:t>
            </a:r>
          </a:p>
          <a:p>
            <a:pPr algn="l" marL="928353" indent="-464177" lvl="1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Планирование бюджетов</a:t>
            </a:r>
          </a:p>
          <a:p>
            <a:pPr algn="l" marL="928353" indent="-464177" lvl="1">
              <a:lnSpc>
                <a:spcPts val="6019"/>
              </a:lnSpc>
              <a:buFont typeface="Arial"/>
              <a:buChar char="•"/>
            </a:pPr>
            <a:r>
              <a:rPr lang="en-US" sz="42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Рекомендации на базе ML и личный AI-ассистент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457830" y="867809"/>
            <a:ext cx="15246861" cy="424180"/>
            <a:chOff x="0" y="0"/>
            <a:chExt cx="20329148" cy="565573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85725"/>
              <a:ext cx="2893520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Обо мне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4195510" y="-85725"/>
              <a:ext cx="673803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Актуальность и решение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2561403" y="-85725"/>
              <a:ext cx="369099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b="true" sz="27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Перспективы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7272385" y="-85725"/>
              <a:ext cx="3056762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Контакты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9033D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6111" y="349538"/>
            <a:ext cx="17695777" cy="9587924"/>
            <a:chOff x="0" y="0"/>
            <a:chExt cx="4660616" cy="25252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60616" cy="2525215"/>
            </a:xfrm>
            <a:custGeom>
              <a:avLst/>
              <a:gdLst/>
              <a:ahLst/>
              <a:cxnLst/>
              <a:rect r="r" b="b" t="t" l="l"/>
              <a:pathLst>
                <a:path h="2525215" w="4660616">
                  <a:moveTo>
                    <a:pt x="24500" y="0"/>
                  </a:moveTo>
                  <a:lnTo>
                    <a:pt x="4636116" y="0"/>
                  </a:lnTo>
                  <a:cubicBezTo>
                    <a:pt x="4649647" y="0"/>
                    <a:pt x="4660616" y="10969"/>
                    <a:pt x="4660616" y="24500"/>
                  </a:cubicBezTo>
                  <a:lnTo>
                    <a:pt x="4660616" y="2500715"/>
                  </a:lnTo>
                  <a:cubicBezTo>
                    <a:pt x="4660616" y="2507212"/>
                    <a:pt x="4658035" y="2513444"/>
                    <a:pt x="4653440" y="2518039"/>
                  </a:cubicBezTo>
                  <a:cubicBezTo>
                    <a:pt x="4648846" y="2522633"/>
                    <a:pt x="4642614" y="2525215"/>
                    <a:pt x="4636116" y="2525215"/>
                  </a:cubicBezTo>
                  <a:lnTo>
                    <a:pt x="24500" y="2525215"/>
                  </a:lnTo>
                  <a:cubicBezTo>
                    <a:pt x="10969" y="2525215"/>
                    <a:pt x="0" y="2514246"/>
                    <a:pt x="0" y="2500715"/>
                  </a:cubicBezTo>
                  <a:lnTo>
                    <a:pt x="0" y="24500"/>
                  </a:lnTo>
                  <a:cubicBezTo>
                    <a:pt x="0" y="10969"/>
                    <a:pt x="10969" y="0"/>
                    <a:pt x="24500" y="0"/>
                  </a:cubicBezTo>
                  <a:close/>
                </a:path>
              </a:pathLst>
            </a:custGeom>
            <a:solidFill>
              <a:srgbClr val="FFFFFF">
                <a:alpha val="21961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660616" cy="25633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072291" y="8382085"/>
            <a:ext cx="1773537" cy="58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  <a:spcBef>
                <a:spcPct val="0"/>
              </a:spcBef>
            </a:pPr>
            <a:r>
              <a:rPr lang="en-US" b="true" sz="3499" spc="-15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git hub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7024813" y="4334118"/>
            <a:ext cx="3868493" cy="3868493"/>
          </a:xfrm>
          <a:custGeom>
            <a:avLst/>
            <a:gdLst/>
            <a:ahLst/>
            <a:cxnLst/>
            <a:rect r="r" b="b" t="t" l="l"/>
            <a:pathLst>
              <a:path h="3868493" w="3868493">
                <a:moveTo>
                  <a:pt x="0" y="0"/>
                </a:moveTo>
                <a:lnTo>
                  <a:pt x="3868493" y="0"/>
                </a:lnTo>
                <a:lnTo>
                  <a:pt x="3868493" y="3868492"/>
                </a:lnTo>
                <a:lnTo>
                  <a:pt x="0" y="38684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42669" y="2041767"/>
            <a:ext cx="15802662" cy="1530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99"/>
              </a:lnSpc>
            </a:pPr>
            <a:r>
              <a:rPr lang="en-US" b="true" sz="9999" spc="-44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Спасибо за внимание!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457830" y="867809"/>
            <a:ext cx="15246861" cy="424180"/>
            <a:chOff x="0" y="0"/>
            <a:chExt cx="20329148" cy="565573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85725"/>
              <a:ext cx="2893520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Обо мне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4195510" y="-85725"/>
              <a:ext cx="673803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Актуальность и решение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2561403" y="-85725"/>
              <a:ext cx="3690994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Перспективы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7272385" y="-85725"/>
              <a:ext cx="3056762" cy="6512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b="true" sz="27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Контакты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DAG4fF05Qug</dc:identifier>
  <dcterms:modified xsi:type="dcterms:W3CDTF">2011-08-01T06:04:30Z</dcterms:modified>
  <cp:revision>1</cp:revision>
  <dc:title>БОЛЬШИЕ ВЫЗОВЫ ")", копия</dc:title>
</cp:coreProperties>
</file>

<file path=docProps/thumbnail.jpeg>
</file>